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70" r:id="rId4"/>
    <p:sldId id="298" r:id="rId5"/>
    <p:sldId id="286" r:id="rId6"/>
    <p:sldId id="287" r:id="rId7"/>
    <p:sldId id="268" r:id="rId8"/>
    <p:sldId id="301" r:id="rId9"/>
    <p:sldId id="273" r:id="rId10"/>
    <p:sldId id="272" r:id="rId11"/>
    <p:sldId id="288" r:id="rId12"/>
    <p:sldId id="289" r:id="rId13"/>
    <p:sldId id="290" r:id="rId14"/>
    <p:sldId id="292" r:id="rId15"/>
    <p:sldId id="291" r:id="rId16"/>
    <p:sldId id="277" r:id="rId17"/>
    <p:sldId id="300" r:id="rId18"/>
    <p:sldId id="284" r:id="rId19"/>
    <p:sldId id="294" r:id="rId20"/>
    <p:sldId id="260" r:id="rId21"/>
    <p:sldId id="279" r:id="rId22"/>
    <p:sldId id="281" r:id="rId23"/>
    <p:sldId id="296" r:id="rId24"/>
    <p:sldId id="28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75" autoAdjust="0"/>
    <p:restoredTop sz="76190" autoAdjust="0"/>
  </p:normalViewPr>
  <p:slideViewPr>
    <p:cSldViewPr snapToGrid="0" snapToObjects="1">
      <p:cViewPr varScale="1">
        <p:scale>
          <a:sx n="99" d="100"/>
          <a:sy n="99" d="100"/>
        </p:scale>
        <p:origin x="-104" y="-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tiff>
</file>

<file path=ppt/media/image3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6F8D6-D763-6545-B532-92398B7806E3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6BF3D-B1CE-7142-9801-E9E1837D9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19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899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29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03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300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Highlighted a few that show distinct patterns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6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610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21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356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318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25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52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53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85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2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2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2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01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6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6BF3D-B1CE-7142-9801-E9E1837D99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2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1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06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13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2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7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58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19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13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90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40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2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8ED7A-D2EF-0243-AE7B-BC237F0216BE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41475-E721-F24D-A05E-59A48CA97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0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Immunochip</a:t>
            </a:r>
            <a:r>
              <a:rPr lang="en-US" dirty="0" smtClean="0"/>
              <a:t> Release 5 QC</a:t>
            </a:r>
            <a:br>
              <a:rPr lang="en-US" dirty="0" smtClean="0"/>
            </a:br>
            <a:r>
              <a:rPr lang="en-US" dirty="0" smtClean="0"/>
              <a:t>with MS controls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27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8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QC-I: Summary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595981"/>
            <a:ext cx="3143448" cy="4702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18,471 SNPs (</a:t>
            </a:r>
            <a:r>
              <a:rPr lang="en-US" sz="3000" dirty="0" smtClean="0"/>
              <a:t>9.7 </a:t>
            </a:r>
            <a:r>
              <a:rPr lang="en-US" sz="3000" dirty="0" smtClean="0"/>
              <a:t>%) fail the HWE, missing rate and missing rates in case/ctrl tests  (compare to 7.0% failed in release 4)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Picture 5" descr="QCI-v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648" y="1750430"/>
            <a:ext cx="5107569" cy="510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150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Sample QC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99" y="1689100"/>
            <a:ext cx="4647765" cy="3954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144 samples removed due to </a:t>
            </a:r>
          </a:p>
          <a:p>
            <a:r>
              <a:rPr lang="en-US" sz="2800" dirty="0" smtClean="0"/>
              <a:t>112</a:t>
            </a:r>
            <a:r>
              <a:rPr lang="en-US" sz="2800" dirty="0" smtClean="0"/>
              <a:t>(</a:t>
            </a:r>
            <a:r>
              <a:rPr lang="en-US" sz="2800" dirty="0"/>
              <a:t>1</a:t>
            </a:r>
            <a:r>
              <a:rPr lang="en-US" sz="2800" dirty="0" smtClean="0"/>
              <a:t> </a:t>
            </a:r>
            <a:r>
              <a:rPr lang="en-US" sz="2800" dirty="0" smtClean="0"/>
              <a:t>MS control) samples show &gt;2% missing rate</a:t>
            </a:r>
          </a:p>
          <a:p>
            <a:r>
              <a:rPr lang="en-US" sz="2800" dirty="0" smtClean="0"/>
              <a:t>34 </a:t>
            </a:r>
            <a:r>
              <a:rPr lang="en-US" sz="2800" dirty="0" smtClean="0"/>
              <a:t>(1 </a:t>
            </a:r>
            <a:r>
              <a:rPr lang="en-US" sz="2800" dirty="0" smtClean="0"/>
              <a:t>MS </a:t>
            </a:r>
            <a:r>
              <a:rPr lang="en-US" sz="2800" dirty="0" smtClean="0"/>
              <a:t>control, the same) </a:t>
            </a:r>
            <a:r>
              <a:rPr lang="en-US" sz="2800" dirty="0" smtClean="0"/>
              <a:t>samples have &lt;0.01 FDR in </a:t>
            </a:r>
            <a:r>
              <a:rPr lang="en-US" sz="2800" dirty="0" err="1" smtClean="0"/>
              <a:t>heterozygosity</a:t>
            </a:r>
            <a:r>
              <a:rPr lang="en-US" sz="2800" dirty="0" smtClean="0"/>
              <a:t> rate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7050356" y="3443484"/>
            <a:ext cx="13655" cy="225300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H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979" y="13716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299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Identify duplicated/related samples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0938"/>
            <a:ext cx="8229600" cy="5313362"/>
          </a:xfrm>
        </p:spPr>
        <p:txBody>
          <a:bodyPr>
            <a:normAutofit/>
          </a:bodyPr>
          <a:lstStyle/>
          <a:p>
            <a:r>
              <a:rPr lang="en-US" sz="3000" dirty="0" smtClean="0"/>
              <a:t>Remove 23,489 SNPs in long range LD regions</a:t>
            </a:r>
          </a:p>
          <a:p>
            <a:r>
              <a:rPr lang="en-US" sz="3000" dirty="0" smtClean="0"/>
              <a:t>Perform LD prune 3 times using QC-I passed common SNPs (MAF &gt;0.05)</a:t>
            </a:r>
          </a:p>
          <a:p>
            <a:r>
              <a:rPr lang="en-US" sz="3000" dirty="0" smtClean="0"/>
              <a:t>Use the remaining 18,123 SNPs to calculate the genome-wide IBD (also used to calculate the principle components)</a:t>
            </a:r>
          </a:p>
          <a:p>
            <a:pPr lvl="1"/>
            <a:r>
              <a:rPr lang="en-US" dirty="0" smtClean="0"/>
              <a:t>Duplicated samples: </a:t>
            </a:r>
            <a:r>
              <a:rPr lang="en-US" dirty="0" err="1"/>
              <a:t>pi_hat</a:t>
            </a:r>
            <a:r>
              <a:rPr lang="en-US" dirty="0"/>
              <a:t> </a:t>
            </a:r>
            <a:r>
              <a:rPr lang="en-US" dirty="0" smtClean="0"/>
              <a:t>&gt;= </a:t>
            </a:r>
            <a:r>
              <a:rPr lang="en-US" dirty="0"/>
              <a:t>0.8</a:t>
            </a:r>
            <a:endParaRPr lang="en-US" dirty="0" smtClean="0"/>
          </a:p>
          <a:p>
            <a:pPr lvl="1"/>
            <a:r>
              <a:rPr lang="en-US" dirty="0"/>
              <a:t>Related samples</a:t>
            </a:r>
            <a:r>
              <a:rPr lang="en-US" dirty="0" smtClean="0"/>
              <a:t>:  0.8 &gt; </a:t>
            </a:r>
            <a:r>
              <a:rPr lang="en-US" dirty="0" err="1" smtClean="0"/>
              <a:t>pi_hat</a:t>
            </a:r>
            <a:r>
              <a:rPr lang="en-US" dirty="0" smtClean="0"/>
              <a:t>&gt;= 0.4 </a:t>
            </a:r>
          </a:p>
          <a:p>
            <a:r>
              <a:rPr lang="en-US" sz="3000" dirty="0" smtClean="0"/>
              <a:t>Removal: </a:t>
            </a:r>
            <a:r>
              <a:rPr lang="en-US" sz="3000" dirty="0"/>
              <a:t>start from the samples that appear the most often in the pairs</a:t>
            </a:r>
            <a:endParaRPr lang="en-US" sz="3000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091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15903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Duplicated </a:t>
            </a:r>
            <a:r>
              <a:rPr lang="en-US" sz="4000" dirty="0"/>
              <a:t>s</a:t>
            </a:r>
            <a:r>
              <a:rPr lang="en-US" sz="4000" dirty="0" smtClean="0"/>
              <a:t>amples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292" y="1320800"/>
            <a:ext cx="834610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1,414 </a:t>
            </a:r>
            <a:r>
              <a:rPr lang="en-US" sz="3000" dirty="0" smtClean="0"/>
              <a:t>samples flagged </a:t>
            </a:r>
            <a:r>
              <a:rPr lang="en-US" sz="3000" dirty="0"/>
              <a:t>due to </a:t>
            </a:r>
            <a:r>
              <a:rPr lang="en-US" sz="3000" dirty="0" smtClean="0"/>
              <a:t>1,435 </a:t>
            </a:r>
            <a:r>
              <a:rPr lang="en-US" sz="3000" dirty="0" smtClean="0"/>
              <a:t>duplicated pairs</a:t>
            </a:r>
          </a:p>
          <a:p>
            <a:r>
              <a:rPr lang="en-US" sz="2800" dirty="0" smtClean="0"/>
              <a:t>517 pairs within batch</a:t>
            </a:r>
          </a:p>
          <a:p>
            <a:r>
              <a:rPr lang="en-US" sz="2800" dirty="0" smtClean="0"/>
              <a:t>918 </a:t>
            </a:r>
            <a:r>
              <a:rPr lang="en-US" sz="2800" dirty="0" smtClean="0"/>
              <a:t>pairs across batch</a:t>
            </a:r>
          </a:p>
          <a:p>
            <a:r>
              <a:rPr lang="en-US" sz="2800" dirty="0" smtClean="0"/>
              <a:t>MS controls</a:t>
            </a:r>
          </a:p>
          <a:p>
            <a:pPr lvl="1"/>
            <a:r>
              <a:rPr lang="en-US" sz="2400" dirty="0" smtClean="0"/>
              <a:t>No duplicated samples within MS controls</a:t>
            </a:r>
          </a:p>
          <a:p>
            <a:pPr lvl="1"/>
            <a:r>
              <a:rPr lang="en-US" sz="2400" dirty="0"/>
              <a:t>98  MS controls are identical </a:t>
            </a:r>
            <a:r>
              <a:rPr lang="en-US" sz="2400" dirty="0" smtClean="0"/>
              <a:t>with IBD </a:t>
            </a:r>
            <a:r>
              <a:rPr lang="en-US" sz="2400" dirty="0"/>
              <a:t>samples (</a:t>
            </a:r>
            <a:r>
              <a:rPr lang="en-US" sz="2400" dirty="0" smtClean="0"/>
              <a:t>97 from tbalschun_icbatch4 and 1 </a:t>
            </a:r>
            <a:r>
              <a:rPr lang="en-US" sz="2400" dirty="0"/>
              <a:t>from </a:t>
            </a:r>
            <a:r>
              <a:rPr lang="en-US" sz="2400" dirty="0" smtClean="0"/>
              <a:t>tbalschun_icbatch3)</a:t>
            </a:r>
          </a:p>
          <a:p>
            <a:pPr lvl="1"/>
            <a:r>
              <a:rPr lang="en-US" sz="2400" dirty="0" smtClean="0"/>
              <a:t>The 98 IBD samples are “unaffected” as well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085540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33362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Related samples</a:t>
            </a:r>
            <a:endParaRPr lang="en-US" sz="4000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13692" y="1346200"/>
            <a:ext cx="8473108" cy="4783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1,163 </a:t>
            </a:r>
            <a:r>
              <a:rPr lang="en-US" sz="3000" dirty="0" smtClean="0"/>
              <a:t>samples flagged </a:t>
            </a:r>
            <a:r>
              <a:rPr lang="en-US" sz="3000" dirty="0"/>
              <a:t>due to </a:t>
            </a:r>
            <a:r>
              <a:rPr lang="en-US" sz="2800" dirty="0" smtClean="0"/>
              <a:t>1,876 </a:t>
            </a:r>
            <a:r>
              <a:rPr lang="en-US" sz="3000" dirty="0" smtClean="0"/>
              <a:t>related pairs</a:t>
            </a:r>
          </a:p>
          <a:p>
            <a:r>
              <a:rPr lang="en-US" sz="2800" dirty="0" smtClean="0"/>
              <a:t>1,276 </a:t>
            </a:r>
            <a:r>
              <a:rPr lang="en-US" sz="2800" dirty="0"/>
              <a:t>pairs </a:t>
            </a:r>
            <a:r>
              <a:rPr lang="en-US" sz="2800" dirty="0" smtClean="0"/>
              <a:t>within batch</a:t>
            </a:r>
          </a:p>
          <a:p>
            <a:r>
              <a:rPr lang="en-US" sz="2800" dirty="0" smtClean="0"/>
              <a:t>600 pairs </a:t>
            </a:r>
            <a:r>
              <a:rPr lang="en-US" sz="2800" dirty="0" smtClean="0"/>
              <a:t>across batch</a:t>
            </a:r>
          </a:p>
          <a:p>
            <a:r>
              <a:rPr lang="en-US" sz="2800" dirty="0" smtClean="0"/>
              <a:t>MS controls</a:t>
            </a:r>
          </a:p>
          <a:p>
            <a:pPr lvl="1"/>
            <a:r>
              <a:rPr lang="en-US" sz="2400" dirty="0"/>
              <a:t>One related pair (</a:t>
            </a:r>
            <a:r>
              <a:rPr lang="en-US" sz="2400" dirty="0" err="1" smtClean="0"/>
              <a:t>Pi_hat</a:t>
            </a:r>
            <a:r>
              <a:rPr lang="en-US" sz="2400" dirty="0" smtClean="0"/>
              <a:t>=</a:t>
            </a:r>
            <a:r>
              <a:rPr lang="en-US" sz="2400" dirty="0" smtClean="0"/>
              <a:t>0.41, </a:t>
            </a:r>
            <a:r>
              <a:rPr lang="en-US" sz="2400" dirty="0" smtClean="0"/>
              <a:t>Z0=</a:t>
            </a:r>
            <a:r>
              <a:rPr lang="en-US" sz="2400" dirty="0" smtClean="0"/>
              <a:t>0.34, </a:t>
            </a:r>
            <a:r>
              <a:rPr lang="en-US" sz="2400" dirty="0" smtClean="0"/>
              <a:t>Z1=</a:t>
            </a:r>
            <a:r>
              <a:rPr lang="en-US" sz="2400" dirty="0" smtClean="0"/>
              <a:t>0.49, </a:t>
            </a:r>
            <a:r>
              <a:rPr lang="en-US" sz="2400" dirty="0" smtClean="0"/>
              <a:t>Z2=</a:t>
            </a:r>
            <a:r>
              <a:rPr lang="en-US" sz="2400" dirty="0" smtClean="0"/>
              <a:t>0.17)</a:t>
            </a:r>
            <a:endParaRPr lang="en-US" sz="2400" dirty="0" smtClean="0"/>
          </a:p>
          <a:p>
            <a:pPr lvl="1"/>
            <a:r>
              <a:rPr lang="en-US" sz="2400" dirty="0" smtClean="0"/>
              <a:t>6  samples related to other IBD samples</a:t>
            </a:r>
          </a:p>
          <a:p>
            <a:pPr lvl="2"/>
            <a:r>
              <a:rPr lang="en-US" sz="2000" dirty="0" smtClean="0"/>
              <a:t>1 from svermeire_icbatch1 </a:t>
            </a:r>
          </a:p>
          <a:p>
            <a:pPr lvl="2"/>
            <a:r>
              <a:rPr lang="en-US" sz="2000" dirty="0" smtClean="0"/>
              <a:t>1 from tbalschun_icbatch1 </a:t>
            </a:r>
          </a:p>
          <a:p>
            <a:pPr lvl="2"/>
            <a:r>
              <a:rPr lang="en-US" sz="2000" dirty="0" smtClean="0"/>
              <a:t>2 from tbalschun_icbatch3 </a:t>
            </a:r>
          </a:p>
          <a:p>
            <a:pPr lvl="2"/>
            <a:r>
              <a:rPr lang="en-US" sz="2000" dirty="0" smtClean="0"/>
              <a:t>2 from dellinghaus_icbatch1 </a:t>
            </a:r>
            <a:endParaRPr lang="en-US" sz="2000" dirty="0"/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94942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plot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29" y="272143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806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/>
              <a:t>QC-II: </a:t>
            </a:r>
            <a:r>
              <a:rPr lang="en-US" sz="4000" dirty="0" smtClean="0"/>
              <a:t>Background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0938"/>
            <a:ext cx="7810501" cy="4754562"/>
          </a:xfrm>
        </p:spPr>
        <p:txBody>
          <a:bodyPr>
            <a:noAutofit/>
          </a:bodyPr>
          <a:lstStyle/>
          <a:p>
            <a:pPr>
              <a:spcBef>
                <a:spcPts val="2000"/>
              </a:spcBef>
            </a:pPr>
            <a:r>
              <a:rPr lang="en-US" sz="3000" dirty="0" smtClean="0"/>
              <a:t>Some SNPs show </a:t>
            </a:r>
            <a:r>
              <a:rPr lang="en-US" sz="3000" dirty="0"/>
              <a:t>heterogeneous </a:t>
            </a:r>
            <a:r>
              <a:rPr lang="en-US" sz="3000" dirty="0" smtClean="0"/>
              <a:t>allele frequencies among </a:t>
            </a:r>
            <a:r>
              <a:rPr lang="en-US" sz="3000" dirty="0"/>
              <a:t>batches</a:t>
            </a:r>
            <a:r>
              <a:rPr lang="en-US" sz="3000" dirty="0" smtClean="0"/>
              <a:t> </a:t>
            </a:r>
          </a:p>
          <a:p>
            <a:pPr marL="342900" lvl="1" indent="-342900">
              <a:spcBef>
                <a:spcPts val="2000"/>
              </a:spcBef>
              <a:buFont typeface="Arial"/>
              <a:buChar char="•"/>
            </a:pPr>
            <a:r>
              <a:rPr lang="en-US" sz="3000" dirty="0" smtClean="0"/>
              <a:t>Perform </a:t>
            </a:r>
            <a:r>
              <a:rPr lang="en-US" sz="3000" dirty="0"/>
              <a:t>one-way ANOVA </a:t>
            </a:r>
            <a:r>
              <a:rPr lang="en-US" sz="3000" dirty="0" smtClean="0"/>
              <a:t>for the PC adjusted </a:t>
            </a:r>
            <a:r>
              <a:rPr lang="en-US" sz="3000" dirty="0"/>
              <a:t>genotype </a:t>
            </a:r>
            <a:r>
              <a:rPr lang="en-US" sz="3000" dirty="0" smtClean="0"/>
              <a:t>across all batches to test for heterogeneity</a:t>
            </a:r>
          </a:p>
          <a:p>
            <a:pPr marL="342900" lvl="1" indent="-342900">
              <a:spcBef>
                <a:spcPts val="2000"/>
              </a:spcBef>
              <a:buFont typeface="Arial"/>
              <a:buChar char="•"/>
            </a:pPr>
            <a:r>
              <a:rPr lang="en-US" sz="3000" dirty="0" smtClean="0"/>
              <a:t>Allow </a:t>
            </a:r>
            <a:r>
              <a:rPr lang="en-US" sz="3000" dirty="0"/>
              <a:t>the removal of the worst batch can reduce the number of </a:t>
            </a:r>
            <a:r>
              <a:rPr lang="en-US" sz="3000" dirty="0" smtClean="0"/>
              <a:t>SNPs failed.  </a:t>
            </a:r>
            <a:endParaRPr lang="en-US" sz="3000" dirty="0"/>
          </a:p>
        </p:txBody>
      </p:sp>
      <p:sp>
        <p:nvSpPr>
          <p:cNvPr id="6" name="Rectangle 5"/>
          <p:cNvSpPr/>
          <p:nvPr/>
        </p:nvSpPr>
        <p:spPr>
          <a:xfrm>
            <a:off x="5580006" y="950139"/>
            <a:ext cx="18466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000" dirty="0"/>
          </a:p>
        </p:txBody>
      </p:sp>
      <p:sp>
        <p:nvSpPr>
          <p:cNvPr id="8" name="Rectangle 7"/>
          <p:cNvSpPr/>
          <p:nvPr/>
        </p:nvSpPr>
        <p:spPr>
          <a:xfrm>
            <a:off x="5828536" y="777101"/>
            <a:ext cx="18466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438959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3862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eterogeneous AF</a:t>
            </a:r>
            <a:br>
              <a:rPr lang="en-US" sz="4000" dirty="0" smtClean="0"/>
            </a:br>
            <a:r>
              <a:rPr lang="en-US" sz="4000" dirty="0" smtClean="0"/>
              <a:t>One batch to </a:t>
            </a:r>
            <a:r>
              <a:rPr lang="en-US" sz="4000" dirty="0"/>
              <a:t>be removed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356292"/>
              </p:ext>
            </p:extLst>
          </p:nvPr>
        </p:nvGraphicFramePr>
        <p:xfrm>
          <a:off x="1130300" y="1211582"/>
          <a:ext cx="7000610" cy="5449102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133600"/>
                <a:gridCol w="488852"/>
                <a:gridCol w="425365"/>
                <a:gridCol w="547428"/>
                <a:gridCol w="2113307"/>
                <a:gridCol w="548406"/>
                <a:gridCol w="378694"/>
                <a:gridCol w="364958"/>
              </a:tblGrid>
              <a:tr h="129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Batch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Batch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atakahashi_icbatch1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pgregersen_icbatch2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dellinghaus_icbatch1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2643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rduerr_icbatch1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dellinghaus_icbatch2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rduerr_icbatch2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dellinghaus_icbatch3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rduerr_icbatch3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dellinghaus_icbatch4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srich_icbatch1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etheatre_icbatch1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ssommeren_icbatch1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etheatre_icbatch2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ssommeren_icbatch2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hhuang_icbatch1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svermeire_icbatch1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hhuang_icbatch2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svermeire_icbatch2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1197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jbarrett_icbatch1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2492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svermeire_icbatch3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jbarrett_icbatch2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tbalschun_icbatch1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kfransen_icbatch1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1312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tbalschun_icbatch2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kfransen_icbatch2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tbalschun_icbatch3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ljostins_icbatch1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1138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314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tbalschun_icbatch4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ljostins_icbatch2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niddk_icbatch1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2904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niddk_icbatch2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129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niddk_icbatch3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4">
                  <a:txBody>
                    <a:bodyPr/>
                    <a:lstStyle/>
                    <a:p>
                      <a:pPr algn="r" fontAlgn="b"/>
                      <a:r>
                        <a:rPr lang="en-US" sz="1800" b="1" dirty="0" smtClean="0"/>
                        <a:t>CD </a:t>
                      </a:r>
                      <a:r>
                        <a:rPr lang="en-US" sz="1800" b="1" baseline="0" dirty="0" smtClean="0"/>
                        <a:t>samples</a:t>
                      </a:r>
                      <a:r>
                        <a:rPr lang="en-US" b="1" dirty="0" smtClean="0"/>
                        <a:t>, seq-VH-2787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1585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224"/>
            <a:ext cx="8229600" cy="1143000"/>
          </a:xfrm>
        </p:spPr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Heterogeneous</a:t>
            </a:r>
            <a:r>
              <a:rPr lang="en-US" sz="4000" dirty="0" smtClean="0">
                <a:latin typeface="+mj-lt"/>
              </a:rPr>
              <a:t> AF</a:t>
            </a:r>
            <a:br>
              <a:rPr lang="en-US" sz="4000" dirty="0" smtClean="0">
                <a:latin typeface="+mj-lt"/>
              </a:rPr>
            </a:br>
            <a:r>
              <a:rPr lang="en-US" sz="4000" dirty="0" smtClean="0">
                <a:latin typeface="+mj-lt"/>
              </a:rPr>
              <a:t>SNP to be removed</a:t>
            </a:r>
            <a:endParaRPr lang="en-US" sz="4000" dirty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98439"/>
              </p:ext>
            </p:extLst>
          </p:nvPr>
        </p:nvGraphicFramePr>
        <p:xfrm>
          <a:off x="1379323" y="1287642"/>
          <a:ext cx="6982950" cy="5449102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194448"/>
                <a:gridCol w="531788"/>
                <a:gridCol w="488852"/>
                <a:gridCol w="372988"/>
                <a:gridCol w="2270598"/>
                <a:gridCol w="531788"/>
                <a:gridCol w="296244"/>
                <a:gridCol w="296244"/>
              </a:tblGrid>
              <a:tr h="27057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Batch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aa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aA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AA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Batch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aa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aA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AA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atakahashi_icbatch1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pgregersen_icbatch2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dellinghaus_icbatch1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2643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rduerr_icbatch1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dellinghaus_icbatch2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rduerr_icbatch2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dellinghaus_icbatch3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rduerr_icbatch3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dellinghaus_icbatch4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srich_icbatch1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etheatre_icbatch1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ssommeren_icbatch1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etheatre_icbatch2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ssommeren_icbatch2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hhuang_icbatch1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svermeire_icbatch1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389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hhuang_icbatch2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svermeire_icbatch2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1187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jbarrett_icbatch1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1771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717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svermeire_icbatch3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jbarrett_icbatch2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tbalschun_icbatch1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kfransen_icbatch1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tbalschun_icbatch2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kfransen_icbatch2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tbalschun_icbatch3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ljostins_icbatch1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tbalschun_icbatch4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ljostins_icbatch2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niddk_icbatch1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1463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1181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250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niddk_icbatch2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tharitunians_icbatch3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1296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niddk_icbatch3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4">
                  <a:txBody>
                    <a:bodyPr/>
                    <a:lstStyle/>
                    <a:p>
                      <a:pPr marL="0" marR="0" indent="0" algn="r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CD </a:t>
                      </a:r>
                      <a:r>
                        <a:rPr lang="en-US" sz="1800" b="1" baseline="0" dirty="0" smtClean="0"/>
                        <a:t>samples,</a:t>
                      </a:r>
                      <a:r>
                        <a:rPr lang="en-US" sz="1800" b="1" dirty="0" smtClean="0"/>
                        <a:t> 1_46748718</a:t>
                      </a:r>
                    </a:p>
                  </a:txBody>
                  <a:tcPr marL="8422" marR="8422" marT="842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22" marR="8422" marT="8422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394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5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QC-II: </a:t>
            </a:r>
            <a:r>
              <a:rPr lang="en-US" dirty="0"/>
              <a:t>Heterogeneous</a:t>
            </a:r>
            <a:r>
              <a:rPr lang="en-US" sz="4000" dirty="0"/>
              <a:t> allele frequencies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1478614"/>
            <a:ext cx="3753188" cy="3856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Using FDR threshold of 1E–5</a:t>
            </a:r>
          </a:p>
          <a:p>
            <a:pPr marL="457200" indent="-457200"/>
            <a:r>
              <a:rPr lang="en-US" sz="2800" dirty="0" smtClean="0"/>
              <a:t>22,575 variants </a:t>
            </a:r>
            <a:r>
              <a:rPr lang="en-US" sz="2800" dirty="0" smtClean="0"/>
              <a:t>failed across all batches</a:t>
            </a:r>
          </a:p>
          <a:p>
            <a:pPr marL="457200" indent="-457200"/>
            <a:r>
              <a:rPr lang="en-US" sz="2800" dirty="0" smtClean="0"/>
              <a:t>13,171 variants </a:t>
            </a:r>
            <a:r>
              <a:rPr lang="en-US" sz="2800" dirty="0" smtClean="0"/>
              <a:t>failed with the worst batch removed 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358202" y="3081970"/>
            <a:ext cx="13655" cy="225300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HF.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760" y="867228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21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21197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Distribution of affection status</a:t>
            </a:r>
            <a:endParaRPr lang="en-US" sz="40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625568"/>
              </p:ext>
            </p:extLst>
          </p:nvPr>
        </p:nvGraphicFramePr>
        <p:xfrm>
          <a:off x="848863" y="4035003"/>
          <a:ext cx="6606664" cy="21717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1600"/>
                <a:gridCol w="813073"/>
                <a:gridCol w="1005964"/>
                <a:gridCol w="799766"/>
                <a:gridCol w="1580626"/>
                <a:gridCol w="1035635"/>
              </a:tblGrid>
              <a:tr h="296213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 smtClean="0">
                          <a:effectLst/>
                        </a:rPr>
                        <a:t>CD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 smtClean="0">
                          <a:effectLst/>
                        </a:rPr>
                        <a:t>UC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N/A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Indeterminate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Unknown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MS control</a:t>
                      </a:r>
                      <a:endParaRPr lang="en-US" dirty="0"/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</a:t>
                      </a:r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5,790</a:t>
                      </a:r>
                      <a:endParaRPr lang="en-US" sz="2000" b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Unaffected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 smtClean="0">
                          <a:effectLst/>
                        </a:rPr>
                        <a:t>29,082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Affected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 smtClean="0">
                          <a:effectLst/>
                        </a:rPr>
                        <a:t>19,802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 smtClean="0">
                          <a:effectLst/>
                        </a:rPr>
                        <a:t>14,864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 smtClean="0">
                          <a:effectLst/>
                        </a:rPr>
                        <a:t>357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 smtClean="0">
                          <a:effectLst/>
                        </a:rPr>
                        <a:t>64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Unknown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N/A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 smtClean="0">
                          <a:effectLst/>
                        </a:rPr>
                        <a:t>1,167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87018" y="1068308"/>
            <a:ext cx="7515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Only </a:t>
            </a:r>
            <a:r>
              <a:rPr lang="en-US" sz="2400" dirty="0" smtClean="0"/>
              <a:t>samples with </a:t>
            </a:r>
            <a:r>
              <a:rPr lang="en-US" sz="2400" dirty="0"/>
              <a:t>available affection </a:t>
            </a:r>
            <a:r>
              <a:rPr lang="en-US" sz="2400" dirty="0" smtClean="0"/>
              <a:t>statuses are used in the SNP and sample </a:t>
            </a:r>
            <a:r>
              <a:rPr lang="en-US" sz="2400" dirty="0"/>
              <a:t>QC </a:t>
            </a:r>
            <a:r>
              <a:rPr lang="en-US" sz="2400" dirty="0" smtClean="0"/>
              <a:t>(yellow) </a:t>
            </a:r>
            <a:r>
              <a:rPr lang="en-US" sz="2400" dirty="0"/>
              <a:t>. 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Samples without affection statuses are added back to the released data after QC (green)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25 controls (out of 5815) from IMSGC do not cluster with European samples and have been removed (PCs created using Hapmap3)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60620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1 at 10.41.4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193" y="377371"/>
            <a:ext cx="5295900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24076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QC-II: HF test in control, CD and UC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2306284" y="5839054"/>
            <a:ext cx="50853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13,171 </a:t>
            </a:r>
            <a:r>
              <a:rPr lang="en-US" sz="2000" dirty="0" smtClean="0"/>
              <a:t>total </a:t>
            </a:r>
            <a:r>
              <a:rPr lang="en-US" sz="2000" dirty="0"/>
              <a:t>variants failed the HF test </a:t>
            </a:r>
            <a:br>
              <a:rPr lang="en-US" sz="2000" dirty="0"/>
            </a:br>
            <a:r>
              <a:rPr lang="en-US" sz="2000" dirty="0"/>
              <a:t>with the worst batch removed (removed)</a:t>
            </a:r>
          </a:p>
          <a:p>
            <a:r>
              <a:rPr lang="en-US" sz="2000" dirty="0" smtClean="0"/>
              <a:t>9,404 variants </a:t>
            </a:r>
            <a:r>
              <a:rPr lang="en-US" sz="2000" dirty="0"/>
              <a:t>fail in only one batch (reported</a:t>
            </a:r>
            <a:r>
              <a:rPr lang="en-US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11235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C_ALL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514" y="1371600"/>
            <a:ext cx="5486400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QC-II: Combine HF and QC-I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538"/>
            <a:ext cx="8229600" cy="5719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20,485 SNPs </a:t>
            </a:r>
            <a:r>
              <a:rPr lang="en-US" sz="3000" dirty="0" smtClean="0"/>
              <a:t>(</a:t>
            </a:r>
            <a:r>
              <a:rPr lang="en-US" sz="3000" dirty="0" smtClean="0"/>
              <a:t>10.6</a:t>
            </a:r>
            <a:r>
              <a:rPr lang="en-US" sz="3000" dirty="0" smtClean="0"/>
              <a:t>%</a:t>
            </a:r>
            <a:r>
              <a:rPr lang="en-US" sz="3000" dirty="0" smtClean="0"/>
              <a:t>) fail in either QC-I or HF test</a:t>
            </a:r>
          </a:p>
        </p:txBody>
      </p:sp>
    </p:spTree>
    <p:extLst>
      <p:ext uri="{BB962C8B-B14F-4D97-AF65-F5344CB8AC3E}">
        <p14:creationId xmlns:p14="http://schemas.microsoft.com/office/powerpoint/2010/main" val="1725646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/>
              <a:t>QC-II: Overlap with 1KG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3637"/>
            <a:ext cx="8229600" cy="5557837"/>
          </a:xfrm>
        </p:spPr>
        <p:txBody>
          <a:bodyPr>
            <a:normAutofit/>
          </a:bodyPr>
          <a:lstStyle/>
          <a:p>
            <a:r>
              <a:rPr lang="en-US" sz="3000" dirty="0" err="1" smtClean="0"/>
              <a:t>Immunochip</a:t>
            </a:r>
            <a:r>
              <a:rPr lang="en-US" sz="3000" dirty="0" smtClean="0"/>
              <a:t> included known variants in 1KG </a:t>
            </a:r>
            <a:r>
              <a:rPr lang="en-US" sz="3000" dirty="0"/>
              <a:t>phase1 (February 2010 </a:t>
            </a:r>
            <a:r>
              <a:rPr lang="en-US" sz="3000" dirty="0" smtClean="0"/>
              <a:t>release)</a:t>
            </a:r>
          </a:p>
          <a:p>
            <a:r>
              <a:rPr lang="en-US" sz="3000" dirty="0" smtClean="0"/>
              <a:t>Some of these variants were removed in subsequent 1KG releases </a:t>
            </a:r>
          </a:p>
          <a:p>
            <a:r>
              <a:rPr lang="en-US" sz="3000" dirty="0" smtClean="0"/>
              <a:t>The removed variants are more likely to have trouble in genotyping</a:t>
            </a:r>
          </a:p>
          <a:p>
            <a:pPr marL="342900" lvl="1" indent="-342900">
              <a:buFont typeface="Arial"/>
              <a:buChar char="•"/>
            </a:pPr>
            <a:r>
              <a:rPr lang="en-US" sz="3000" dirty="0" smtClean="0"/>
              <a:t>18,862 </a:t>
            </a:r>
            <a:r>
              <a:rPr lang="en-US" sz="3000" dirty="0" smtClean="0"/>
              <a:t>SNPs </a:t>
            </a:r>
            <a:r>
              <a:rPr lang="en-US" sz="3000" dirty="0" smtClean="0"/>
              <a:t>(9.8%</a:t>
            </a:r>
            <a:r>
              <a:rPr lang="en-US" sz="3000" dirty="0" smtClean="0"/>
              <a:t>) </a:t>
            </a:r>
            <a:r>
              <a:rPr lang="en-US" sz="3000" dirty="0"/>
              <a:t>not in 1KG phase </a:t>
            </a:r>
            <a:r>
              <a:rPr lang="en-US" sz="3000" dirty="0" smtClean="0"/>
              <a:t>2 </a:t>
            </a:r>
          </a:p>
          <a:p>
            <a:pPr lvl="1"/>
            <a:r>
              <a:rPr lang="en-US" sz="2600" dirty="0" smtClean="0"/>
              <a:t>2,575 </a:t>
            </a:r>
            <a:r>
              <a:rPr lang="en-US" sz="2600" dirty="0" smtClean="0"/>
              <a:t>SNPs failed </a:t>
            </a:r>
            <a:r>
              <a:rPr lang="en-US" sz="2600" dirty="0"/>
              <a:t>QC-I </a:t>
            </a:r>
            <a:r>
              <a:rPr lang="en-US" sz="2600" dirty="0" smtClean="0"/>
              <a:t>tests</a:t>
            </a:r>
          </a:p>
          <a:p>
            <a:pPr lvl="1"/>
            <a:r>
              <a:rPr lang="en-US" sz="2600" dirty="0" smtClean="0"/>
              <a:t>1,195 SNPs </a:t>
            </a:r>
            <a:r>
              <a:rPr lang="en-US" sz="2600" dirty="0" smtClean="0"/>
              <a:t>failed </a:t>
            </a:r>
            <a:r>
              <a:rPr lang="en-US" sz="2600" dirty="0" smtClean="0"/>
              <a:t>differential </a:t>
            </a:r>
            <a:r>
              <a:rPr lang="en-US" sz="2600" dirty="0" err="1" smtClean="0"/>
              <a:t>missingness</a:t>
            </a:r>
            <a:endParaRPr lang="en-US" sz="2600" dirty="0" smtClean="0"/>
          </a:p>
          <a:p>
            <a:pPr lvl="1"/>
            <a:r>
              <a:rPr lang="en-US" sz="2600" dirty="0"/>
              <a:t>2,846 SNPs failed HF </a:t>
            </a:r>
            <a:r>
              <a:rPr lang="en-US" sz="2600" dirty="0" smtClean="0"/>
              <a:t>tests</a:t>
            </a:r>
            <a:endParaRPr lang="en-US" sz="2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60E62-89AA-7C43-A3D8-8B9C801BBA0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2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110"/>
            <a:ext cx="8229600" cy="1143000"/>
          </a:xfrm>
        </p:spPr>
        <p:txBody>
          <a:bodyPr/>
          <a:lstStyle/>
          <a:p>
            <a:r>
              <a:rPr lang="en-US" dirty="0" smtClean="0"/>
              <a:t>Conversion to hg19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7890"/>
            <a:ext cx="8229600" cy="4988273"/>
          </a:xfrm>
        </p:spPr>
        <p:txBody>
          <a:bodyPr>
            <a:normAutofit/>
          </a:bodyPr>
          <a:lstStyle/>
          <a:p>
            <a:r>
              <a:rPr lang="en-US" sz="3000" dirty="0" smtClean="0"/>
              <a:t>Use </a:t>
            </a:r>
            <a:r>
              <a:rPr lang="en-US" sz="3000" dirty="0" err="1" smtClean="0"/>
              <a:t>Liftover</a:t>
            </a:r>
            <a:r>
              <a:rPr lang="en-US" sz="3000" dirty="0" smtClean="0"/>
              <a:t> to convert the genome coordinates from hg18 to hg19</a:t>
            </a:r>
          </a:p>
          <a:p>
            <a:pPr lvl="1"/>
            <a:r>
              <a:rPr lang="en-US" dirty="0" smtClean="0"/>
              <a:t>4 variants failed to convert (deleted </a:t>
            </a:r>
            <a:r>
              <a:rPr lang="en-US" dirty="0"/>
              <a:t>in </a:t>
            </a:r>
            <a:r>
              <a:rPr lang="en-US" dirty="0" smtClean="0"/>
              <a:t>hg19)</a:t>
            </a:r>
          </a:p>
          <a:p>
            <a:pPr lvl="2"/>
            <a:r>
              <a:rPr lang="en-US" sz="2000" dirty="0" smtClean="0"/>
              <a:t>chr3</a:t>
            </a:r>
            <a:r>
              <a:rPr lang="en-US" sz="2000" dirty="0"/>
              <a:t>	</a:t>
            </a:r>
            <a:r>
              <a:rPr lang="en-US" sz="2000" dirty="0" smtClean="0"/>
              <a:t>50875337</a:t>
            </a:r>
            <a:r>
              <a:rPr lang="en-US" sz="2000" dirty="0"/>
              <a:t>	imm_3_50875337</a:t>
            </a:r>
          </a:p>
          <a:p>
            <a:pPr lvl="2"/>
            <a:r>
              <a:rPr lang="en-US" sz="2000" dirty="0" smtClean="0"/>
              <a:t>chr6</a:t>
            </a:r>
            <a:r>
              <a:rPr lang="en-US" sz="2000" dirty="0"/>
              <a:t>	</a:t>
            </a:r>
            <a:r>
              <a:rPr lang="en-US" sz="2000" dirty="0" smtClean="0"/>
              <a:t>119257505</a:t>
            </a:r>
            <a:r>
              <a:rPr lang="en-US" sz="2000" dirty="0"/>
              <a:t>	rs284919</a:t>
            </a:r>
          </a:p>
          <a:p>
            <a:pPr lvl="2"/>
            <a:r>
              <a:rPr lang="en-US" sz="2000" dirty="0" smtClean="0"/>
              <a:t>chr7</a:t>
            </a:r>
            <a:r>
              <a:rPr lang="en-US" sz="2000" dirty="0"/>
              <a:t>	</a:t>
            </a:r>
            <a:r>
              <a:rPr lang="en-US" sz="2000" dirty="0" smtClean="0"/>
              <a:t>141711704</a:t>
            </a:r>
            <a:r>
              <a:rPr lang="en-US" sz="2000" dirty="0"/>
              <a:t>	rs1574660</a:t>
            </a:r>
          </a:p>
          <a:p>
            <a:pPr lvl="2"/>
            <a:r>
              <a:rPr lang="en-US" sz="2000" dirty="0" smtClean="0"/>
              <a:t>chr17</a:t>
            </a:r>
            <a:r>
              <a:rPr lang="en-US" sz="2000" dirty="0"/>
              <a:t>	</a:t>
            </a:r>
            <a:r>
              <a:rPr lang="en-US" sz="2000" dirty="0" smtClean="0"/>
              <a:t>59781521</a:t>
            </a:r>
            <a:r>
              <a:rPr lang="en-US" sz="2000" dirty="0"/>
              <a:t>	</a:t>
            </a:r>
            <a:r>
              <a:rPr lang="en-US" sz="2000" dirty="0" smtClean="0"/>
              <a:t>rs1131012</a:t>
            </a:r>
          </a:p>
          <a:p>
            <a:r>
              <a:rPr lang="en-US" dirty="0" smtClean="0"/>
              <a:t>185,247 out of the remaining 192,398 variants mapped to a </a:t>
            </a:r>
            <a:r>
              <a:rPr lang="en-US" dirty="0" err="1" smtClean="0"/>
              <a:t>rs</a:t>
            </a:r>
            <a:r>
              <a:rPr lang="en-US" dirty="0" smtClean="0"/>
              <a:t># in </a:t>
            </a:r>
            <a:r>
              <a:rPr lang="en-US" dirty="0" err="1" smtClean="0"/>
              <a:t>dbSNP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44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Summary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8944"/>
            <a:ext cx="8229600" cy="5909056"/>
          </a:xfrm>
        </p:spPr>
        <p:txBody>
          <a:bodyPr>
            <a:normAutofit/>
          </a:bodyPr>
          <a:lstStyle/>
          <a:p>
            <a:r>
              <a:rPr lang="en-US" sz="3000" dirty="0" smtClean="0"/>
              <a:t>SNP QC</a:t>
            </a:r>
          </a:p>
          <a:p>
            <a:endParaRPr lang="en-US" sz="3000" dirty="0" smtClean="0"/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/>
          </a:p>
          <a:p>
            <a:pPr marL="400050" lvl="2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dk1"/>
                </a:solidFill>
              </a:rPr>
              <a:t>* </a:t>
            </a:r>
            <a:r>
              <a:rPr lang="en-US" sz="2000" dirty="0" smtClean="0">
                <a:solidFill>
                  <a:schemeClr val="dk1"/>
                </a:solidFill>
              </a:rPr>
              <a:t>17,656 </a:t>
            </a:r>
            <a:r>
              <a:rPr lang="en-US" sz="2000" dirty="0" smtClean="0">
                <a:solidFill>
                  <a:schemeClr val="dk1"/>
                </a:solidFill>
              </a:rPr>
              <a:t>additional </a:t>
            </a:r>
            <a:r>
              <a:rPr lang="en-US" sz="2000" dirty="0" smtClean="0">
                <a:solidFill>
                  <a:schemeClr val="dk1"/>
                </a:solidFill>
              </a:rPr>
              <a:t>variant-batch pairs </a:t>
            </a:r>
            <a:r>
              <a:rPr lang="en-US" sz="2000" dirty="0" smtClean="0">
                <a:solidFill>
                  <a:schemeClr val="dk1"/>
                </a:solidFill>
              </a:rPr>
              <a:t>fail in only one batch</a:t>
            </a:r>
          </a:p>
          <a:p>
            <a:pPr marL="400050" lvl="2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dk1"/>
                </a:solidFill>
              </a:rPr>
              <a:t>§ </a:t>
            </a:r>
            <a:r>
              <a:rPr lang="en-US" sz="2000" dirty="0" smtClean="0"/>
              <a:t>10,181 </a:t>
            </a:r>
            <a:r>
              <a:rPr lang="en-US" sz="2000" dirty="0" smtClean="0">
                <a:solidFill>
                  <a:schemeClr val="dk1"/>
                </a:solidFill>
              </a:rPr>
              <a:t>additional variant-batch pairs </a:t>
            </a:r>
            <a:r>
              <a:rPr lang="en-US" sz="2000" dirty="0">
                <a:solidFill>
                  <a:schemeClr val="dk1"/>
                </a:solidFill>
              </a:rPr>
              <a:t>fail in only one batch</a:t>
            </a:r>
          </a:p>
          <a:p>
            <a:pPr marL="400050" lvl="2" indent="0">
              <a:spcBef>
                <a:spcPts val="0"/>
              </a:spcBef>
              <a:buNone/>
            </a:pPr>
            <a:r>
              <a:rPr lang="en-US" sz="3000" dirty="0" smtClean="0"/>
              <a:t>Sample QC</a:t>
            </a:r>
          </a:p>
          <a:p>
            <a:pPr lvl="1"/>
            <a:r>
              <a:rPr lang="en-US" sz="2600" dirty="0" smtClean="0">
                <a:solidFill>
                  <a:srgbClr val="000000"/>
                </a:solidFill>
              </a:rPr>
              <a:t>Before QC: </a:t>
            </a:r>
            <a:r>
              <a:rPr lang="en-US" sz="2600" b="1" dirty="0">
                <a:solidFill>
                  <a:srgbClr val="000000"/>
                </a:solidFill>
              </a:rPr>
              <a:t>69,959 </a:t>
            </a:r>
            <a:r>
              <a:rPr lang="en-US" sz="2600" dirty="0" smtClean="0"/>
              <a:t>European samples</a:t>
            </a:r>
          </a:p>
          <a:p>
            <a:pPr lvl="1"/>
            <a:r>
              <a:rPr lang="en-US" sz="2600" b="1" dirty="0" smtClean="0"/>
              <a:t>144 </a:t>
            </a:r>
            <a:r>
              <a:rPr lang="en-US" sz="2600" dirty="0" smtClean="0"/>
              <a:t>samples </a:t>
            </a:r>
            <a:r>
              <a:rPr lang="en-US" sz="2600" dirty="0"/>
              <a:t>removed due </a:t>
            </a:r>
            <a:r>
              <a:rPr lang="en-US" sz="2600" dirty="0" smtClean="0"/>
              <a:t>to low genotype rate or high </a:t>
            </a:r>
            <a:r>
              <a:rPr lang="en-US" sz="2600" dirty="0" err="1" smtClean="0"/>
              <a:t>heterozygosity</a:t>
            </a:r>
            <a:r>
              <a:rPr lang="en-US" sz="2600" dirty="0" smtClean="0"/>
              <a:t> rate</a:t>
            </a:r>
          </a:p>
          <a:p>
            <a:pPr lvl="1"/>
            <a:r>
              <a:rPr lang="en-US" sz="2600" b="1" dirty="0" smtClean="0"/>
              <a:t>2,577 </a:t>
            </a:r>
            <a:r>
              <a:rPr lang="en-US" sz="2600" dirty="0" smtClean="0"/>
              <a:t>samples flagged for related samples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871194"/>
              </p:ext>
            </p:extLst>
          </p:nvPr>
        </p:nvGraphicFramePr>
        <p:xfrm>
          <a:off x="749300" y="1526940"/>
          <a:ext cx="79121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/>
                <a:gridCol w="1701800"/>
                <a:gridCol w="2324100"/>
              </a:tblGrid>
              <a:tr h="370840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/>
                        <a:t>ALL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/>
                        <a:t>In 185</a:t>
                      </a:r>
                      <a:r>
                        <a:rPr lang="en-US" sz="2200" baseline="0" dirty="0" smtClean="0"/>
                        <a:t> HD region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Before</a:t>
                      </a:r>
                      <a:r>
                        <a:rPr lang="en-US" sz="2200" baseline="0" dirty="0" smtClean="0"/>
                        <a:t> QC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/>
                        <a:t>192,402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>
                          <a:solidFill>
                            <a:schemeClr val="tx1"/>
                          </a:solidFill>
                        </a:rPr>
                        <a:t>126,346</a:t>
                      </a:r>
                      <a:endParaRPr lang="en-US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Pass QC-I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173,931*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113,381</a:t>
                      </a:r>
                      <a:endParaRPr lang="en-US" sz="2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Pass</a:t>
                      </a:r>
                      <a:r>
                        <a:rPr lang="en-US" sz="2200" baseline="0" dirty="0" smtClean="0"/>
                        <a:t> QC-I, </a:t>
                      </a:r>
                      <a:r>
                        <a:rPr lang="en-US" sz="2200" dirty="0" smtClean="0"/>
                        <a:t>QC-II HF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171,917§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>
                          <a:solidFill>
                            <a:schemeClr val="tx1"/>
                          </a:solidFill>
                        </a:rPr>
                        <a:t>111,725</a:t>
                      </a:r>
                      <a:endParaRPr lang="en-US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Pass </a:t>
                      </a:r>
                      <a:r>
                        <a:rPr lang="en-US" sz="2200" baseline="0" dirty="0" smtClean="0"/>
                        <a:t>QC-I, </a:t>
                      </a:r>
                      <a:r>
                        <a:rPr lang="en-US" sz="2200" dirty="0" smtClean="0"/>
                        <a:t>QC-II HF,</a:t>
                      </a:r>
                      <a:r>
                        <a:rPr lang="en-US" sz="2200" baseline="0" dirty="0" smtClean="0"/>
                        <a:t> </a:t>
                      </a:r>
                      <a:r>
                        <a:rPr lang="en-US" sz="2200" dirty="0" smtClean="0"/>
                        <a:t>QC-II 1KG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156,499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200" dirty="0" smtClean="0">
                          <a:solidFill>
                            <a:schemeClr val="tx1"/>
                          </a:solidFill>
                        </a:rPr>
                        <a:t>97,381</a:t>
                      </a:r>
                      <a:endParaRPr lang="en-US" sz="2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668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Summary of available data before QC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42064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</a:pPr>
            <a:r>
              <a:rPr lang="en-US" sz="3000" dirty="0" smtClean="0"/>
              <a:t>192,402 variants on autosomes</a:t>
            </a:r>
          </a:p>
          <a:p>
            <a:pPr marL="342900" lvl="1" indent="-342900">
              <a:buFont typeface="Arial"/>
              <a:buChar char="•"/>
            </a:pPr>
            <a:r>
              <a:rPr lang="en-US" sz="3000" dirty="0" smtClean="0"/>
              <a:t>4,121 variants on sex chromosomes</a:t>
            </a:r>
            <a:endParaRPr lang="en-US" sz="3200" dirty="0"/>
          </a:p>
          <a:p>
            <a:pPr marL="342900" lvl="1" indent="-342900">
              <a:buFont typeface="Arial"/>
              <a:buChar char="•"/>
            </a:pPr>
            <a:r>
              <a:rPr lang="en-US" sz="3000" dirty="0" smtClean="0">
                <a:solidFill>
                  <a:srgbClr val="000000"/>
                </a:solidFill>
              </a:rPr>
              <a:t>69,959 </a:t>
            </a:r>
            <a:r>
              <a:rPr lang="en-US" sz="3000" dirty="0" smtClean="0"/>
              <a:t>European samples with valid affection status</a:t>
            </a:r>
          </a:p>
          <a:p>
            <a:pPr lvl="1"/>
            <a:r>
              <a:rPr lang="en-US" sz="2600" dirty="0" smtClean="0"/>
              <a:t>Unaffected (control): 34,872</a:t>
            </a:r>
          </a:p>
          <a:p>
            <a:pPr lvl="1"/>
            <a:r>
              <a:rPr lang="en-US" sz="2600" dirty="0" smtClean="0"/>
              <a:t>Affected</a:t>
            </a:r>
            <a:r>
              <a:rPr lang="en-US" sz="2600" dirty="0"/>
              <a:t>: </a:t>
            </a:r>
            <a:r>
              <a:rPr lang="en-US" sz="2600" dirty="0" smtClean="0"/>
              <a:t>35,087</a:t>
            </a:r>
          </a:p>
          <a:p>
            <a:pPr lvl="2"/>
            <a:r>
              <a:rPr lang="en-US" sz="2200" dirty="0" err="1" smtClean="0"/>
              <a:t>Crohn's</a:t>
            </a:r>
            <a:r>
              <a:rPr lang="en-US" sz="2200" dirty="0" smtClean="0"/>
              <a:t> Disease: 19,802</a:t>
            </a:r>
          </a:p>
          <a:p>
            <a:pPr lvl="2"/>
            <a:r>
              <a:rPr lang="en-US" sz="2200" dirty="0" smtClean="0"/>
              <a:t>Ulcerative Colitis: 14,864</a:t>
            </a:r>
          </a:p>
          <a:p>
            <a:pPr lvl="2"/>
            <a:r>
              <a:rPr lang="en-US" sz="2200" dirty="0"/>
              <a:t>Unknown/Indeterminate: </a:t>
            </a:r>
            <a:r>
              <a:rPr lang="en-US" sz="2200" dirty="0" smtClean="0"/>
              <a:t>421</a:t>
            </a:r>
          </a:p>
          <a:p>
            <a:pPr lvl="2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930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Outline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604" y="1150938"/>
            <a:ext cx="8529395" cy="558006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SNP QC-I </a:t>
            </a:r>
          </a:p>
          <a:p>
            <a:pPr lvl="1"/>
            <a:r>
              <a:rPr lang="en-US" dirty="0" smtClean="0"/>
              <a:t>SNPs that fail HWE tests across the entire collection or within each batch </a:t>
            </a:r>
          </a:p>
          <a:p>
            <a:pPr lvl="1"/>
            <a:r>
              <a:rPr lang="en-US" dirty="0" smtClean="0"/>
              <a:t>SNPs that have significant missing genotypes across the entire collection or within each </a:t>
            </a:r>
            <a:r>
              <a:rPr lang="en-US" dirty="0" smtClean="0"/>
              <a:t>batch</a:t>
            </a:r>
          </a:p>
          <a:p>
            <a:pPr lvl="1"/>
            <a:r>
              <a:rPr lang="en-US" dirty="0" smtClean="0"/>
              <a:t>SNPs that have different missing genotype rates in case/control</a:t>
            </a:r>
            <a:endParaRPr lang="en-US" dirty="0" smtClean="0"/>
          </a:p>
          <a:p>
            <a:r>
              <a:rPr lang="en-US" dirty="0" smtClean="0"/>
              <a:t>Sample QC</a:t>
            </a:r>
          </a:p>
          <a:p>
            <a:pPr lvl="1"/>
            <a:r>
              <a:rPr lang="en-US" dirty="0" smtClean="0"/>
              <a:t>Individuals that have high missing genotype rate</a:t>
            </a:r>
          </a:p>
          <a:p>
            <a:pPr lvl="1"/>
            <a:r>
              <a:rPr lang="en-US" dirty="0" smtClean="0"/>
              <a:t>Individuals that show </a:t>
            </a:r>
            <a:r>
              <a:rPr lang="en-US" dirty="0"/>
              <a:t>significant </a:t>
            </a:r>
            <a:r>
              <a:rPr lang="en-US" dirty="0" err="1" smtClean="0"/>
              <a:t>heterozygosity</a:t>
            </a:r>
            <a:r>
              <a:rPr lang="en-US" dirty="0" smtClean="0"/>
              <a:t> rate</a:t>
            </a:r>
          </a:p>
          <a:p>
            <a:pPr lvl="1"/>
            <a:r>
              <a:rPr lang="en-US" dirty="0" smtClean="0"/>
              <a:t>Duplicated/related individuals</a:t>
            </a:r>
          </a:p>
          <a:p>
            <a:r>
              <a:rPr lang="en-US" dirty="0" smtClean="0"/>
              <a:t>SNP QC-II</a:t>
            </a:r>
          </a:p>
          <a:p>
            <a:pPr lvl="1"/>
            <a:r>
              <a:rPr lang="en-US" dirty="0"/>
              <a:t>SNPs that show heterogeneous allele frequencies across batches</a:t>
            </a:r>
          </a:p>
          <a:p>
            <a:pPr lvl="1"/>
            <a:r>
              <a:rPr lang="en-US" dirty="0"/>
              <a:t>SNPs not in 1KG phase </a:t>
            </a:r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547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5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QC-I: HWE </a:t>
            </a:r>
            <a:r>
              <a:rPr lang="en-US" sz="4000" dirty="0"/>
              <a:t>across entire collection 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1478614"/>
            <a:ext cx="3753188" cy="3856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Using FDR threshold of 1E–5</a:t>
            </a:r>
          </a:p>
          <a:p>
            <a:pPr marL="457200" indent="-457200"/>
            <a:r>
              <a:rPr lang="en-US" sz="2800" dirty="0" smtClean="0"/>
              <a:t>14,670 variants failed across all batches</a:t>
            </a:r>
          </a:p>
          <a:p>
            <a:pPr marL="457200" indent="-457200"/>
            <a:r>
              <a:rPr lang="en-US" sz="2800" dirty="0" smtClean="0"/>
              <a:t>11,194 variants failed with the worst batch removed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42651" y="6334349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  <a:r>
              <a:rPr lang="en-US" dirty="0" smtClean="0"/>
              <a:t>naffected samples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358202" y="3081970"/>
            <a:ext cx="13655" cy="225300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HWE.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813" y="847949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943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5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/>
              <a:t>QC-I: </a:t>
            </a:r>
            <a:r>
              <a:rPr lang="en-US" sz="4000" dirty="0" smtClean="0"/>
              <a:t>HWE for each batch</a:t>
            </a:r>
            <a:endParaRPr lang="en-US" sz="4000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1478614"/>
            <a:ext cx="3753188" cy="3856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Using FDR threshold of 1E–5</a:t>
            </a:r>
          </a:p>
          <a:p>
            <a:pPr marL="457200" indent="-457200"/>
            <a:r>
              <a:rPr lang="en-US" sz="2800" dirty="0" smtClean="0"/>
              <a:t>15,247 variants failed in 1+ batches</a:t>
            </a:r>
          </a:p>
          <a:p>
            <a:pPr marL="457200" indent="-457200"/>
            <a:r>
              <a:rPr lang="en-US" sz="2800" dirty="0" smtClean="0"/>
              <a:t>11,193 variants failed in 2+ batched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42651" y="6334349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  <a:r>
              <a:rPr lang="en-US" dirty="0" smtClean="0"/>
              <a:t>naffected samples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358202" y="3081970"/>
            <a:ext cx="13655" cy="225300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HWE.batc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15" y="1016401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54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WE_removeO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242" y="1371600"/>
            <a:ext cx="5486400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QC-I: HWE tests combined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17296" y="1329318"/>
            <a:ext cx="34898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HWE over all batches (allow to remove the worst batch)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711407" y="1371600"/>
            <a:ext cx="24818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HWE per batch </a:t>
            </a:r>
            <a:br>
              <a:rPr lang="en-US" sz="2400" dirty="0" smtClean="0"/>
            </a:br>
            <a:r>
              <a:rPr lang="en-US" sz="2400" dirty="0" smtClean="0"/>
              <a:t>(fail in 2+ batches)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7" idx="2"/>
          </p:cNvCxnSpPr>
          <p:nvPr/>
        </p:nvCxnSpPr>
        <p:spPr>
          <a:xfrm>
            <a:off x="1762242" y="2529646"/>
            <a:ext cx="417557" cy="15013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 flipH="1">
            <a:off x="6711407" y="2202597"/>
            <a:ext cx="1240935" cy="15556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851585" y="6259274"/>
            <a:ext cx="4397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13,369 total variants failed (6.7%)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8463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ssing.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906" y="1217281"/>
            <a:ext cx="5486400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347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QC-I: </a:t>
            </a:r>
            <a:r>
              <a:rPr lang="en-US" sz="4000" dirty="0" smtClean="0"/>
              <a:t>differential </a:t>
            </a:r>
            <a:r>
              <a:rPr lang="en-US" sz="4000" dirty="0" err="1" smtClean="0"/>
              <a:t>missingness</a:t>
            </a:r>
            <a:r>
              <a:rPr lang="en-US" sz="4000" dirty="0" smtClean="0"/>
              <a:t> in case/control</a:t>
            </a:r>
            <a:endParaRPr lang="en-US" sz="4000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1478614"/>
            <a:ext cx="3753188" cy="3856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Using FDR threshold of 1E–5</a:t>
            </a:r>
          </a:p>
          <a:p>
            <a:pPr marL="457200" indent="-457200"/>
            <a:r>
              <a:rPr lang="en-US" sz="2800" dirty="0" smtClean="0"/>
              <a:t>18,724 variants failed in 1+ batches</a:t>
            </a:r>
          </a:p>
          <a:p>
            <a:pPr marL="457200" indent="-457200"/>
            <a:r>
              <a:rPr lang="en-US" sz="2800" dirty="0" smtClean="0"/>
              <a:t>7,098 variants failed in 2+ </a:t>
            </a:r>
            <a:r>
              <a:rPr lang="en-US" sz="2800" dirty="0" smtClean="0"/>
              <a:t>batches</a:t>
            </a:r>
            <a:endParaRPr lang="en-US" sz="2800" dirty="0" smtClean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358202" y="3349362"/>
            <a:ext cx="13655" cy="225300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317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issing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12" y="2776630"/>
            <a:ext cx="4381270" cy="4381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QC-I: </a:t>
            </a:r>
            <a:r>
              <a:rPr lang="en-US" sz="4000" dirty="0" err="1" smtClean="0"/>
              <a:t>Missingness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8238"/>
            <a:ext cx="7988300" cy="4144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9,062 variants (4.7 %) fail the </a:t>
            </a:r>
            <a:r>
              <a:rPr lang="en-US" sz="3000" dirty="0" err="1" smtClean="0"/>
              <a:t>missingess</a:t>
            </a:r>
            <a:r>
              <a:rPr lang="en-US" sz="3000" dirty="0" smtClean="0"/>
              <a:t> tests</a:t>
            </a:r>
            <a:endParaRPr lang="en-US" sz="3000" dirty="0"/>
          </a:p>
          <a:p>
            <a:r>
              <a:rPr lang="en-US" sz="2800" dirty="0" smtClean="0"/>
              <a:t>7,592 variants </a:t>
            </a:r>
            <a:r>
              <a:rPr lang="en-US" sz="2800" dirty="0"/>
              <a:t>have missing genotype rate &gt;2% across the entire collection </a:t>
            </a:r>
            <a:endParaRPr lang="en-US" sz="2800" dirty="0" smtClean="0"/>
          </a:p>
          <a:p>
            <a:r>
              <a:rPr lang="en-US" sz="2800" dirty="0" smtClean="0"/>
              <a:t>7,419 variants have missing genotype &gt; 10% in at least one batch</a:t>
            </a:r>
          </a:p>
        </p:txBody>
      </p:sp>
    </p:spTree>
    <p:extLst>
      <p:ext uri="{BB962C8B-B14F-4D97-AF65-F5344CB8AC3E}">
        <p14:creationId xmlns:p14="http://schemas.microsoft.com/office/powerpoint/2010/main" val="291432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33145</TotalTime>
  <Words>1307</Words>
  <Application>Microsoft Macintosh PowerPoint</Application>
  <PresentationFormat>On-screen Show (4:3)</PresentationFormat>
  <Paragraphs>494</Paragraphs>
  <Slides>24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Immunochip Release 5 QC with MS controls</vt:lpstr>
      <vt:lpstr>Distribution of affection status</vt:lpstr>
      <vt:lpstr>Summary of available data before QC</vt:lpstr>
      <vt:lpstr>Outline</vt:lpstr>
      <vt:lpstr>QC-I: HWE across entire collection </vt:lpstr>
      <vt:lpstr>QC-I: HWE for each batch</vt:lpstr>
      <vt:lpstr>QC-I: HWE tests combined</vt:lpstr>
      <vt:lpstr>QC-I: differential missingness in case/control</vt:lpstr>
      <vt:lpstr>QC-I: Missingness</vt:lpstr>
      <vt:lpstr>QC-I: Summary</vt:lpstr>
      <vt:lpstr>Sample QC</vt:lpstr>
      <vt:lpstr>Identify duplicated/related samples</vt:lpstr>
      <vt:lpstr>Duplicated samples</vt:lpstr>
      <vt:lpstr>Related samples</vt:lpstr>
      <vt:lpstr>PowerPoint Presentation</vt:lpstr>
      <vt:lpstr>QC-II: Background</vt:lpstr>
      <vt:lpstr>Heterogeneous AF One batch to be removed</vt:lpstr>
      <vt:lpstr>Heterogeneous AF SNP to be removed</vt:lpstr>
      <vt:lpstr>QC-II: Heterogeneous allele frequencies</vt:lpstr>
      <vt:lpstr>QC-II: HF test in control, CD and UC</vt:lpstr>
      <vt:lpstr>QC-II: Combine HF and QC-I</vt:lpstr>
      <vt:lpstr>QC-II: Overlap with 1KG </vt:lpstr>
      <vt:lpstr>Conversion to hg19</vt:lpstr>
      <vt:lpstr>Summary</vt:lpstr>
    </vt:vector>
  </TitlesOfParts>
  <Company>MGH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Immunochip Release 5 QC</dc:title>
  <dc:creator>Hailiang Huang</dc:creator>
  <cp:lastModifiedBy>Hailiang Huang</cp:lastModifiedBy>
  <cp:revision>686</cp:revision>
  <dcterms:created xsi:type="dcterms:W3CDTF">2012-09-25T14:50:41Z</dcterms:created>
  <dcterms:modified xsi:type="dcterms:W3CDTF">2013-04-12T03:42:00Z</dcterms:modified>
</cp:coreProperties>
</file>

<file path=docProps/thumbnail.jpeg>
</file>